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7" r:id="rId2"/>
    <p:sldId id="257" r:id="rId3"/>
    <p:sldId id="262" r:id="rId4"/>
    <p:sldId id="328" r:id="rId5"/>
    <p:sldId id="335" r:id="rId6"/>
    <p:sldId id="332" r:id="rId7"/>
    <p:sldId id="333" r:id="rId8"/>
    <p:sldId id="334" r:id="rId9"/>
    <p:sldId id="263" r:id="rId10"/>
    <p:sldId id="264" r:id="rId11"/>
    <p:sldId id="329" r:id="rId12"/>
    <p:sldId id="336" r:id="rId13"/>
    <p:sldId id="330" r:id="rId14"/>
    <p:sldId id="265" r:id="rId15"/>
    <p:sldId id="327" r:id="rId16"/>
    <p:sldId id="269" r:id="rId17"/>
    <p:sldId id="324" r:id="rId18"/>
    <p:sldId id="331" r:id="rId19"/>
    <p:sldId id="325" r:id="rId20"/>
    <p:sldId id="32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25B00"/>
    <a:srgbClr val="EF8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3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15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3551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86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32342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404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641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548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258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138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09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28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4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16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592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4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47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82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Тарас\Desktop\Портрети працівників ЦПРПП на нову візитку (КОЛО)\Лого быле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1141"/>
            <a:ext cx="1692776" cy="1688309"/>
          </a:xfrm>
          <a:prstGeom prst="rect">
            <a:avLst/>
          </a:prstGeom>
          <a:noFill/>
          <a:effectLst>
            <a:glow rad="647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051720" y="3183848"/>
            <a:ext cx="5526360" cy="1168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121966"/>
            <a:ext cx="6012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Комунальна установа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професійного розвитку педагогічних працівників Вінницької міської ради»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51720" y="1277914"/>
            <a:ext cx="590465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 algn="ctr">
              <a:lnSpc>
                <a:spcPct val="120000"/>
              </a:lnSpc>
              <a:buClr>
                <a:srgbClr val="D16349"/>
              </a:buClr>
              <a:buNone/>
            </a:pPr>
            <a:r>
              <a:rPr lang="uk-UA" sz="1800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Times New Roman" pitchFamily="18" charset="0"/>
              </a:rPr>
              <a:t>Заняття міської Школи </a:t>
            </a:r>
          </a:p>
          <a:p>
            <a:pPr lvl="0" indent="0" algn="ctr">
              <a:lnSpc>
                <a:spcPct val="120000"/>
              </a:lnSpc>
              <a:buClr>
                <a:srgbClr val="D16349"/>
              </a:buClr>
              <a:buNone/>
            </a:pPr>
            <a:r>
              <a:rPr lang="uk-UA" sz="1800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Times New Roman" pitchFamily="18" charset="0"/>
              </a:rPr>
              <a:t>вихователя-стажера «Дебют»</a:t>
            </a:r>
          </a:p>
          <a:p>
            <a:pPr lvl="0" indent="0" algn="ctr">
              <a:lnSpc>
                <a:spcPct val="120000"/>
              </a:lnSpc>
              <a:buClr>
                <a:srgbClr val="D16349"/>
              </a:buClr>
              <a:buNone/>
            </a:pPr>
            <a:r>
              <a:rPr lang="uk-UA" sz="1800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Times New Roman" pitchFamily="18" charset="0"/>
              </a:rPr>
              <a:t>закладів дошкільної освіти</a:t>
            </a:r>
          </a:p>
          <a:p>
            <a:pPr lvl="0" indent="0" algn="ctr">
              <a:lnSpc>
                <a:spcPct val="120000"/>
              </a:lnSpc>
              <a:buClr>
                <a:srgbClr val="D16349"/>
              </a:buClr>
              <a:buNone/>
            </a:pPr>
            <a:r>
              <a:rPr lang="uk-UA" sz="1800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/>
                <a:cs typeface="Times New Roman" pitchFamily="18" charset="0"/>
              </a:rPr>
              <a:t>Вінницької територіальної громади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59" y="2844378"/>
            <a:ext cx="81274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Осередки експериментування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та дослідження.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Особливості реалізації освітніх завдань.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95936" y="5157192"/>
            <a:ext cx="5148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вихователь-методист </a:t>
            </a:r>
            <a:br>
              <a:rPr lang="uk-UA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</a:br>
            <a:r>
              <a:rPr lang="uk-UA" b="1" dirty="0" err="1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КЗ</a:t>
            </a:r>
            <a:r>
              <a:rPr lang="uk-UA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«ДНЗ № 73 ВМР»  Олена Колосова</a:t>
            </a:r>
            <a:br>
              <a:rPr lang="uk-UA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164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F3BEF7-3CCA-4992-9529-4BD73BD8762E}"/>
              </a:ext>
            </a:extLst>
          </p:cNvPr>
          <p:cNvSpPr txBox="1"/>
          <p:nvPr/>
        </p:nvSpPr>
        <p:spPr>
          <a:xfrm>
            <a:off x="656200" y="493704"/>
            <a:ext cx="7831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Експериментальна діяльність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формує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допитливість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сміливість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гнучке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мислення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тому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привчайте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дітей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досягнення мети та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переборювати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страх перед будь-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якою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ідеєю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3F0C9F-FBD1-383A-A74A-4C6D628194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2802" y="2471402"/>
            <a:ext cx="4728892" cy="3547657"/>
          </a:xfrm>
          <a:prstGeom prst="rect">
            <a:avLst/>
          </a:prstGeom>
        </p:spPr>
      </p:pic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7650571A-8028-3CA4-052B-5D11190B6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8040" y="6019059"/>
            <a:ext cx="4938416" cy="722309"/>
          </a:xfrm>
        </p:spPr>
        <p:txBody>
          <a:bodyPr/>
          <a:lstStyle/>
          <a:p>
            <a:r>
              <a:rPr lang="uk-UA" dirty="0">
                <a:solidFill>
                  <a:srgbClr val="FF0000"/>
                </a:solidFill>
              </a:rPr>
              <a:t>Звідки до нас прийшло молоко?</a:t>
            </a:r>
          </a:p>
        </p:txBody>
      </p:sp>
    </p:spTree>
    <p:extLst>
      <p:ext uri="{BB962C8B-B14F-4D97-AF65-F5344CB8AC3E}">
        <p14:creationId xmlns:p14="http://schemas.microsoft.com/office/powerpoint/2010/main" val="263055347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A1676AD-09BA-4104-A4EF-F663D1EBB0C8}"/>
              </a:ext>
            </a:extLst>
          </p:cNvPr>
          <p:cNvSpPr txBox="1"/>
          <p:nvPr/>
        </p:nvSpPr>
        <p:spPr>
          <a:xfrm>
            <a:off x="179512" y="116632"/>
            <a:ext cx="896448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Дидактичні принципи експериментальної діяльності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цікавість, новизна, оригінальність, доступність, від простого до складного, наочність, безпечність, самостійність, задоволення, відповідність віковим особливостям дитини, взаємодія з дорослими</a:t>
            </a:r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2AB959-1035-9464-EC2E-B176E3CEC3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3447446"/>
            <a:ext cx="1882922" cy="12776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49AC60A-2F28-1DF9-E25D-46CD8F924A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4293096"/>
            <a:ext cx="2170089" cy="150802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6206CD-1450-4C5A-086B-BF764F05488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087" y="3451575"/>
            <a:ext cx="1922514" cy="150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5836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uk-UA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8C704A-7E05-67D8-2C99-0E6F1E43096C}"/>
              </a:ext>
            </a:extLst>
          </p:cNvPr>
          <p:cNvSpPr txBox="1"/>
          <p:nvPr/>
        </p:nvSpPr>
        <p:spPr>
          <a:xfrm>
            <a:off x="755576" y="404664"/>
            <a:ext cx="7344816" cy="279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15900" algn="just">
              <a:lnSpc>
                <a:spcPts val="1175"/>
              </a:lnSpc>
              <a:spcBef>
                <a:spcPts val="1200"/>
              </a:spcBef>
              <a:spcAft>
                <a:spcPts val="3300"/>
              </a:spcAft>
            </a:pPr>
            <a:r>
              <a:rPr lang="uk-UA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780441-4FDB-E674-0D34-7E8FB9233E7A}"/>
              </a:ext>
            </a:extLst>
          </p:cNvPr>
          <p:cNvSpPr txBox="1"/>
          <p:nvPr/>
        </p:nvSpPr>
        <p:spPr>
          <a:xfrm>
            <a:off x="467543" y="363470"/>
            <a:ext cx="80668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i="1" dirty="0">
                <a:solidFill>
                  <a:srgbClr val="FF0000"/>
                </a:solidFill>
              </a:rPr>
              <a:t>Обов’язково враховуйте структуру експериментально-дослідницької діяльності. Виділяють чотири етапи.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першому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 підготовка дітей до пошукової діяльності у природі, спрямована на виявлення їхніх знань про певні об’єкти та природні явища, створення атмосфери зацікавленості. Цьому сприятимуть доречно поставлені запитання, цікава розповідь дорослого.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5379AE2-3805-4AA8-3745-5DCB6A8120A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2918787"/>
            <a:ext cx="5148064" cy="308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3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DF6D0D8-A442-B622-AFC6-8BC1521B21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924" y="2859752"/>
            <a:ext cx="3876690" cy="35843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30C62B-FF17-6108-EC78-AAFDF7743355}"/>
              </a:ext>
            </a:extLst>
          </p:cNvPr>
          <p:cNvSpPr txBox="1"/>
          <p:nvPr/>
        </p:nvSpPr>
        <p:spPr>
          <a:xfrm>
            <a:off x="971600" y="404664"/>
            <a:ext cx="7704856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етап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розпочинається із висунення припущень, а якщо діти мають необхідні знання, то можуть формулювати домисли самостійно у формі висловлень. Якщо здогадки будуть правильними, вихователеві потрібно підтвердити їх у ході проведення дослідів; неправильні ж - необхідно спростувати.</a:t>
            </a: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1800" b="0" i="1" u="none" strike="noStrike" spc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Третій етап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передбачає проведення досліду.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EBD4F63-BC71-BCC5-F9F5-796DAD7B31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449" y="2953356"/>
            <a:ext cx="3926686" cy="292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1833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Сюжетно-ролевая игра в первой младшей группе. Тема: «Кукла Катя у нас в  гостях». | План-конспект занятия (младшая группа) на тему: |  Образовательная социальная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Сюжетно-ролевая игра в первой младшей группе. Тема: «Кукла Катя у нас в  гостях». | План-конспект занятия (младшая группа) на тему: |  Образовательная социальная сеть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5CC0E5-E03F-3424-79CD-3D5069029D9E}"/>
              </a:ext>
            </a:extLst>
          </p:cNvPr>
          <p:cNvSpPr txBox="1"/>
          <p:nvPr/>
        </p:nvSpPr>
        <p:spPr>
          <a:xfrm>
            <a:off x="755576" y="332656"/>
            <a:ext cx="828092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четвертому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результатів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висновки,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припущення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спростовуються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Пам’ятайте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дітьми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молодшого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дошкільного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дослідницька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діяльність проводиться в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ігровій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93CC371-DCA6-ED1C-3FA6-9F382DE1A2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652" y="2569823"/>
            <a:ext cx="6264696" cy="375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4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124744"/>
            <a:ext cx="8116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Дитячий садок. Короткостроковий проект у 2 молодшій групі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1AF53C-4200-44DC-A61D-81B44D199FA5}"/>
              </a:ext>
            </a:extLst>
          </p:cNvPr>
          <p:cNvSpPr txBox="1"/>
          <p:nvPr/>
        </p:nvSpPr>
        <p:spPr>
          <a:xfrm>
            <a:off x="368300" y="177897"/>
            <a:ext cx="83081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F382CA-CA3E-9509-95B4-4C80B57CBE18}"/>
              </a:ext>
            </a:extLst>
          </p:cNvPr>
          <p:cNvSpPr txBox="1"/>
          <p:nvPr/>
        </p:nvSpPr>
        <p:spPr>
          <a:xfrm>
            <a:off x="665816" y="246573"/>
            <a:ext cx="822666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Підготовка до проведення експериментів починається з визначення педагогом поточних дидактичних завдань; відповідно до цього вибирається об’єкт. Дошкільний педагог ознайомлюється з теорією питання та практикою проведення експериментування, якщо вона йому незнайома.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До початку проведення досліду необхідно детально перевірити наявність обладнання (необхідне приладдя дошкільний педагог готує самостійно або з допомогою дітей), предметів, речовин, потрібних для досліду, їх якість, технічний стан обладнання. Випробування й перевірка є гарантією успішного проведення досліду.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DFDC63F-DEAE-0E05-FBEA-E19CE3A062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544321"/>
            <a:ext cx="4228381" cy="317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9BF1D-DC5B-A160-F578-D5F9EEA64B82}"/>
              </a:ext>
            </a:extLst>
          </p:cNvPr>
          <p:cNvSpPr txBox="1"/>
          <p:nvPr/>
        </p:nvSpPr>
        <p:spPr>
          <a:xfrm>
            <a:off x="179512" y="260648"/>
            <a:ext cx="856895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експериментально-дослідницькій діяльності суворо дотримуйтеся правил безпеки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Усі незнайомі складні дії освоюйте в певній послідовності: хід виконання показуйте; потім повторюйте або дайте дитині продемонструвати; іноді можна зробити свідомо помилку - за допомогою такого методичного прийому малюк може сконцентрувати увагу на цій помилці. Дії здійсніть усі разом у повільному темпі, щоб мати можливість проконтролювати роботу кожної дитини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722E3DB-41F2-20AC-8ADE-E92307ABC6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1264" y="2865085"/>
            <a:ext cx="4721471" cy="354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029322-0BFE-8706-E289-84DB5132A76C}"/>
              </a:ext>
            </a:extLst>
          </p:cNvPr>
          <p:cNvSpPr txBox="1"/>
          <p:nvPr/>
        </p:nvSpPr>
        <p:spPr>
          <a:xfrm>
            <a:off x="683568" y="548681"/>
            <a:ext cx="79928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Стимулюйте дитячу цікавість та спонукайте дітей до запитань. Не забувайте, що ви не даєте їм знання у готовому вигляді. Дошкільники мають знайти відповідь на свої запитання самостійно, ви лише можете їм допомогти набути досвід, використовуючи цікаві форми, методи та прийоми у роботі. Дайте змогу дітям на практиці переконатися у правильності або неправильності своїх припущень. Заохочуйте малюків до пошуку власних способів розв’язання завдань, що варіюють хід досліду та експериментальні дії.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0AE51B-EFB6-7220-7A83-A79DF5539BA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3103226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C1D52D-1A2B-5075-5991-81D5C344B824}"/>
              </a:ext>
            </a:extLst>
          </p:cNvPr>
          <p:cNvSpPr txBox="1"/>
          <p:nvPr/>
        </p:nvSpPr>
        <p:spPr>
          <a:xfrm>
            <a:off x="179512" y="260648"/>
            <a:ext cx="8784976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експериментально-дослідницької діяльності вам будуть потрібні такі матеріали та обладнання: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прилади-помічники: мікроскоп, збільшувальне скло, чашкові ваги, пісочний годинник (на 1, 2, 3, 5 хв), компаси, різноманітні магніти, бінокль;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-прозорий та непрозорий посуд різної конфігурації й різного об’єму: пластикові пляшки, стакани,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ковші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відра;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природні матеріали: камінчики різного кольору і форм, мінерали, глина, різна за складом, земля, вугілля, різнокольоровий пісок, пташині пір’їнки, мушлі, шишки, шкаралупа горіхів, шматочки кори дерев, листя, гілочки, пух, мох, насіння фруктів й овочів, шерсть (котяча, собача, овеча);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підручні матеріали: шматочки шкіри, поролону, хутра, латочки тканин, пробки, дріт, дерев’яні, пластмасові, металеві предмети, форми-вкладиші від наборів шоколадних цукерок, дерев’яні котушки;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технічні матеріали: гайки, гвинти, гвинтики, цвяхи;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різні види паперу: звичайний альбомний, калька, наждачний тощо;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барвники: ягідний сироп, акварельні фарби тощо;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медичні матеріали: піпетки, колби, пробірки, шпателі, дерев’яні палички, вата, мензурки, шприци (пластмасові без голок), марля, мірні ложечки, гумові груші різного об’єму;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інші матеріали: дзеркала, повітряні кулі, старі пластинки для програвача, дерев’яні зубочистки, олія, борошно, сіль, кольорове і прозоре скло, форми, піддони, плоске блюдо, стеки, учнівські лінійки, сито, металеві кульки (легка і важка), таз, сітка, сірники, сірникові коробки, нитки, різнокольорові ґудзики, голки, шпильки, соломинки для коктейлю;</a:t>
            </a:r>
          </a:p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	ігрове устаткування: ігри на магнітній основі, іграшки, водяний млин, тіньовий театр, театр на магнітній основі, ванна для ігор із піском і водою тощо</a:t>
            </a:r>
            <a:r>
              <a:rPr lang="uk-UA" dirty="0"/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BF1A7FD-3A47-6251-8E3A-6B86E0D7F3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447" y="110743"/>
            <a:ext cx="714591" cy="78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0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3954B82-54BE-EF21-764A-C55F2B6BB5E3}"/>
              </a:ext>
            </a:extLst>
          </p:cNvPr>
          <p:cNvSpPr txBox="1"/>
          <p:nvPr/>
        </p:nvSpPr>
        <p:spPr>
          <a:xfrm>
            <a:off x="323528" y="260648"/>
            <a:ext cx="849694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Створіть педагогічні умови для ознайомлення дошкільнят із природою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саме: у групових кімнатах - куточки природи, мінімузеї, лабораторії, природничо-наукові центри, інтерактивні дошки, добірки необхідних матеріалів; у методичному кабінеті - матеріально-технічне забезпечення екологічного виховання дошкільнят.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0C07F1-B562-4870-1843-E20EC271F6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2564" y="3308004"/>
            <a:ext cx="3977908" cy="29816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587C7E-A781-7934-CE27-F35771D409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470" y="1484784"/>
            <a:ext cx="1109568" cy="12193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E38EF36-024E-D038-53D8-99F6F62768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014144"/>
            <a:ext cx="3723944" cy="3283283"/>
          </a:xfrm>
          <a:prstGeom prst="rect">
            <a:avLst/>
          </a:prstGeom>
        </p:spPr>
      </p:pic>
      <p:pic>
        <p:nvPicPr>
          <p:cNvPr id="12" name="Рисунок 11" descr="E:\садик\мої документи\фото лабораторія\20180321_130730.jpg">
            <a:extLst>
              <a:ext uri="{FF2B5EF4-FFF2-40B4-BE49-F238E27FC236}">
                <a16:creationId xmlns:a16="http://schemas.microsoft.com/office/drawing/2014/main" id="{F11CB597-B615-5CDB-74A7-1B1B220D192B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89811" y="2299418"/>
            <a:ext cx="1964378" cy="601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72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>
            <a:extLst>
              <a:ext uri="{FF2B5EF4-FFF2-40B4-BE49-F238E27FC236}">
                <a16:creationId xmlns:a16="http://schemas.microsoft.com/office/drawing/2014/main" id="{B929C4CE-3E97-65AA-F36F-54121F691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62747" y="1556792"/>
            <a:ext cx="4500501" cy="837705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 загадковий світ дитинства…..</a:t>
            </a:r>
          </a:p>
        </p:txBody>
      </p:sp>
      <p:pic>
        <p:nvPicPr>
          <p:cNvPr id="10" name="Picture 2" descr="ÐÐ¾ÑÐ¾Ð¶ÐµÐµ Ð¸Ð·Ð¾Ð±ÑÐ°Ð¶ÐµÐ½Ð¸Ðµ">
            <a:extLst>
              <a:ext uri="{FF2B5EF4-FFF2-40B4-BE49-F238E27FC236}">
                <a16:creationId xmlns:a16="http://schemas.microsoft.com/office/drawing/2014/main" id="{08EA7AF5-DB36-9649-BD3C-1B3ADBE9F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4506">
            <a:off x="5654245" y="2801945"/>
            <a:ext cx="3191888" cy="2862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4C66C2-3E64-92FF-42FD-F7A1BD6F60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0"/>
            <a:ext cx="3178002" cy="64979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873739-3AF2-31D0-97C3-FD1E9316D2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3068960"/>
            <a:ext cx="3088593" cy="64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2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418" y="908720"/>
            <a:ext cx="858158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rgbClr val="FF6600"/>
                </a:solidFill>
              </a:rPr>
              <a:t> </a:t>
            </a:r>
            <a:br>
              <a:rPr lang="ru-RU" sz="1800" dirty="0">
                <a:solidFill>
                  <a:srgbClr val="FF6600"/>
                </a:solidFill>
              </a:rPr>
            </a:br>
            <a:br>
              <a:rPr lang="ru-RU" sz="1800" dirty="0">
                <a:solidFill>
                  <a:srgbClr val="FF6600"/>
                </a:solidFill>
              </a:rPr>
            </a:br>
            <a:br>
              <a:rPr lang="ru-RU" sz="1800" dirty="0">
                <a:solidFill>
                  <a:srgbClr val="FF6600"/>
                </a:solidFill>
              </a:rPr>
            </a:br>
            <a:br>
              <a:rPr lang="ru-RU" sz="1800" dirty="0">
                <a:solidFill>
                  <a:srgbClr val="FF6600"/>
                </a:solidFill>
              </a:rPr>
            </a:br>
            <a:br>
              <a:rPr lang="ru-RU" sz="1800" dirty="0">
                <a:solidFill>
                  <a:srgbClr val="FF6600"/>
                </a:solidFill>
              </a:rPr>
            </a:b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забувайте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партнерська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взаємодія дошкільного педагога з батьками, яка проводиться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цілеспрямовано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й систематично,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забезпечить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успіх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позитивне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розвитку дітей дошкільного </a:t>
            </a:r>
            <a:r>
              <a:rPr lang="ru-RU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F6BAA02-F248-43BB-B54C-101353AC86FD}"/>
              </a:ext>
            </a:extLst>
          </p:cNvPr>
          <p:cNvSpPr txBox="1">
            <a:spLocks/>
          </p:cNvSpPr>
          <p:nvPr/>
        </p:nvSpPr>
        <p:spPr>
          <a:xfrm>
            <a:off x="6035026" y="4725144"/>
            <a:ext cx="3108974" cy="1207509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ДЯКУЮ ЗА УВАГУ!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1A71E6-AE6F-6E15-F0D8-02823B471D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916832"/>
            <a:ext cx="4357432" cy="302433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6057002"/>
            <a:ext cx="8208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література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endParaRPr kumimoji="0" lang="uk-UA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143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Методичні рекомендації до Освітньої програми для дітей від 2 до 7 років 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Дитина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2021., с.525.</a:t>
            </a:r>
            <a:endParaRPr kumimoji="0" lang="uk-UA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0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Грудень 2020 - Сайт dnz-dzvinochok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STREAM-освіта дошкільників - Сайт dnz-dzvinochok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86E3F-EAB1-40B5-8E9C-1497F495ED23}"/>
              </a:ext>
            </a:extLst>
          </p:cNvPr>
          <p:cNvSpPr txBox="1"/>
          <p:nvPr/>
        </p:nvSpPr>
        <p:spPr>
          <a:xfrm>
            <a:off x="307976" y="566678"/>
            <a:ext cx="858450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</a:rPr>
              <a:t>«Дитяче експериментування та винахідництво»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</a:rPr>
              <a:t>Змістовні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</a:rPr>
              <a:t>акценти</a:t>
            </a:r>
            <a:r>
              <a:rPr lang="ru-RU" sz="20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</a:rPr>
              <a:t> варіативної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</a:rPr>
              <a:t>складової</a:t>
            </a:r>
            <a:r>
              <a:rPr lang="ru-RU" sz="20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</a:rPr>
              <a:t> </a:t>
            </a:r>
          </a:p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</a:rPr>
              <a:t>Освітньої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</a:rPr>
              <a:t>програми</a:t>
            </a:r>
            <a:r>
              <a:rPr lang="ru-RU" sz="20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</a:rPr>
              <a:t> для дітей від 2 до 7 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</a:rPr>
              <a:t>років</a:t>
            </a:r>
            <a:r>
              <a:rPr lang="ru-RU" sz="20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</a:rPr>
              <a:t> «</a:t>
            </a:r>
            <a:r>
              <a:rPr lang="ru-RU" sz="2000" b="1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</a:rPr>
              <a:t>Дитина</a:t>
            </a:r>
            <a:r>
              <a:rPr lang="ru-RU" sz="2000" b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Arial Unicode MS"/>
              </a:rPr>
              <a:t>». </a:t>
            </a:r>
            <a:endParaRPr lang="uk-UA" sz="2000" b="1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Arial Unicode MS"/>
            </a:endParaRPr>
          </a:p>
          <a:p>
            <a:pPr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Пошуково-дослідницька діяльність - процес спільної роботи дитини й дорослого з метою виявлення сутності досліджуваних явищ і процесів, а також створення умов для розвитку творчої особистості, її самовизначення й самореалізації.</a:t>
            </a:r>
          </a:p>
          <a:p>
            <a:pPr algn="just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 Unicode MS"/>
              </a:rPr>
              <a:t>         Для досягнення цієї мети потрібно сформувати стійкий інтерес дошкільника до пізнавальної дослідницької діяльності, забезпечити високий рівень його дослідницьких умінь і навичок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4D02C8-806E-FFE1-0589-B0026EA292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034" y="3789040"/>
            <a:ext cx="3816187" cy="286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8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Грудень 2020 - Сайт dnz-dzvinochok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STREAM-освіта дошкільників - Сайт dnz-dzvinochok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9217B-EE0A-4A43-B47D-9B384ACCBC71}"/>
              </a:ext>
            </a:extLst>
          </p:cNvPr>
          <p:cNvSpPr txBox="1"/>
          <p:nvPr/>
        </p:nvSpPr>
        <p:spPr>
          <a:xfrm>
            <a:off x="460375" y="404664"/>
            <a:ext cx="857612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ОСОБЛИВОСТІ РЕАЛІЗАЦІЇ ОСВІТНІХ ЗАВДАНЬ РОЗДІЛУ </a:t>
            </a:r>
          </a:p>
          <a:p>
            <a:r>
              <a:rPr lang="ru-RU" sz="24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Дитина</a:t>
            </a:r>
            <a:r>
              <a:rPr lang="ru-RU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– родина.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Дитяче експериментування та винахідництво - це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фантастично-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захоплююча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діяльність дітей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дитини - це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таємниці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загадки,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знахідки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дослідження,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відкривається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експериментування,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досвід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Мандруючи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ваша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крок за кроком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дізнається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9534E4-1DF3-4CE5-8639-A21AA50566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3899876"/>
            <a:ext cx="3672408" cy="26638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261B74-6343-2D9B-5BB0-DD23F057917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39" y="3717031"/>
            <a:ext cx="3491721" cy="29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Грудень 2020 - Сайт dnz-dzvinochok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STREAM-освіта дошкільників - Сайт dnz-dzvinochok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F9217B-EE0A-4A43-B47D-9B384ACCBC71}"/>
              </a:ext>
            </a:extLst>
          </p:cNvPr>
          <p:cNvSpPr txBox="1"/>
          <p:nvPr/>
        </p:nvSpPr>
        <p:spPr>
          <a:xfrm>
            <a:off x="460375" y="404664"/>
            <a:ext cx="8576121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родина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По-перше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знають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По-друге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дослідження, яке проводиться дітьми дошкільного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елементарні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умовиводи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відкриття.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По-третє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експериментування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приладдя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1F1F2A-D1F9-0612-DCA2-5A231A996C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3851" y="3132520"/>
            <a:ext cx="4107399" cy="31768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A5C644E-4DD4-2B05-5EBE-459CC1FA20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31" y="2924944"/>
            <a:ext cx="3527177" cy="257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71840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6" name="AutoShape 2" descr="Дитячий садок. Короткостроковий проект у 2 молодшій групі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D4B07-0F05-FFCF-49E5-C5976F295AD5}"/>
              </a:ext>
            </a:extLst>
          </p:cNvPr>
          <p:cNvSpPr txBox="1"/>
          <p:nvPr/>
        </p:nvSpPr>
        <p:spPr>
          <a:xfrm>
            <a:off x="368300" y="168276"/>
            <a:ext cx="85961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Дитина-родина.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малюка важливо, щоб мама й тато підтримували його інтереси. Долучайтеся до оснащення у групі закладу дошкільної освіти природничих осередків, дослідницьких центрів, збирання експонатів під час сімейного відпочинку, допомагали в оформленні різноманітних колекцій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3F249B-0706-18D7-CB8C-42AB3DDB4A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204864"/>
            <a:ext cx="3907875" cy="25922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CFF4B7-1C12-6221-20BC-C874F6A192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0576" y="3429000"/>
            <a:ext cx="4173315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5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Як організувати прогулянку в ДНЗ весело і корис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EE4BA1-EEEE-BF7B-EC7C-CAFE72A064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300" y="3140968"/>
            <a:ext cx="3609145" cy="25376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5D0572-675D-495F-AD90-83EBCC50FF39}"/>
              </a:ext>
            </a:extLst>
          </p:cNvPr>
          <p:cNvSpPr txBox="1"/>
          <p:nvPr/>
        </p:nvSpPr>
        <p:spPr>
          <a:xfrm>
            <a:off x="683568" y="332656"/>
            <a:ext cx="727280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– родина.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Пропонуємо разом з дитиною досліджувати, пізнавати цікаві факти про явища природи й оточуючий світ, створити необхідні умови для експериментування та винахідництва, а також прищепити любов до таких наук, як фізика, хімія, біологія. Перед тим як зануритися з малюком у цікаві досліди, слід ознайомитися з правилами.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9947FB2-F3F6-CA03-62C2-DA4AEC465E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9023" y="2380418"/>
            <a:ext cx="4194677" cy="29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4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17924"/>
            <a:ext cx="9252520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just">
              <a:lnSpc>
                <a:spcPct val="115000"/>
              </a:lnSpc>
              <a:spcAft>
                <a:spcPts val="800"/>
              </a:spcAft>
            </a:pP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3326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>
              <a:solidFill>
                <a:srgbClr val="FF66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97690-81C9-4EAF-1F34-549A7A2FB0CB}"/>
              </a:ext>
            </a:extLst>
          </p:cNvPr>
          <p:cNvSpPr txBox="1"/>
          <p:nvPr/>
        </p:nvSpPr>
        <p:spPr>
          <a:xfrm>
            <a:off x="395536" y="358074"/>
            <a:ext cx="842493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 - педагог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Пропонуємо створити гурткову роботу, природничо-наукові центри,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мінілабораторії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природничі осередки з дитячого експериментування та винахідництва. На початковому етапі важливо прищепити інтерес і пояснити правила з безпечної поведінки під час дослідницької діяльності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FB0A2A-71D5-EB5C-048F-C142570264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423" y="2132856"/>
            <a:ext cx="4428466" cy="31256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E8DE36-A2AD-E477-E250-3604419306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564904"/>
            <a:ext cx="3131840" cy="410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56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7575" y="764704"/>
            <a:ext cx="7758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Грудень 2020 - Сайт dnz-dzvinochok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STREAM-освіта дошкільників - Сайт dnz-dzvinochok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Міський голова розповів як працюватимуть влітку дитсадки Рівного. Місто -  Новини Рівного та області — Рівне Вечірнє"/>
          <p:cNvSpPr>
            <a:spLocks noChangeAspect="1" noChangeArrowheads="1"/>
          </p:cNvSpPr>
          <p:nvPr/>
        </p:nvSpPr>
        <p:spPr bwMode="auto">
          <a:xfrm>
            <a:off x="612775" y="90872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05528E-8AEB-4754-B837-BEB7E00B06C3}"/>
              </a:ext>
            </a:extLst>
          </p:cNvPr>
          <p:cNvSpPr txBox="1"/>
          <p:nvPr/>
        </p:nvSpPr>
        <p:spPr>
          <a:xfrm>
            <a:off x="307976" y="352613"/>
            <a:ext cx="86732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якого-небудь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явища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або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новим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вивчення, дослідження. Це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шлях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Цінність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тому,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власної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діяльності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отримують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знань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від педагога.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Досліджуючи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явище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здобуває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знання у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певній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логічній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E668BE-83D7-E642-550F-704CC29CC6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75" y="2852936"/>
            <a:ext cx="3331822" cy="2676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FB8652-7D8D-15E0-0B53-A89B77ED7EB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7015" y="2567217"/>
            <a:ext cx="3256141" cy="393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1811</TotalTime>
  <Words>945</Words>
  <Application>Microsoft Office PowerPoint</Application>
  <PresentationFormat>Екран (4:3)</PresentationFormat>
  <Paragraphs>65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30" baseType="lpstr">
      <vt:lpstr>Aharoni</vt:lpstr>
      <vt:lpstr>Arial</vt:lpstr>
      <vt:lpstr>Arial Unicode MS</vt:lpstr>
      <vt:lpstr>Calibri</vt:lpstr>
      <vt:lpstr>Comic Sans MS</vt:lpstr>
      <vt:lpstr>Segoe UI</vt:lpstr>
      <vt:lpstr>Times New Roman</vt:lpstr>
      <vt:lpstr>Trebuchet MS</vt:lpstr>
      <vt:lpstr>Wingdings 3</vt:lpstr>
      <vt:lpstr>Аспект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      Не забувайте, що партнерська взаємодія дошкільного педагога з батьками, яка проводиться цілеспрямовано й систематично, забезпечить успіх і позитивне вирішення проблем розвитку дітей дошкільного віку.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Директор</cp:lastModifiedBy>
  <cp:revision>133</cp:revision>
  <dcterms:created xsi:type="dcterms:W3CDTF">2021-11-02T12:06:25Z</dcterms:created>
  <dcterms:modified xsi:type="dcterms:W3CDTF">2024-04-01T11:54:25Z</dcterms:modified>
</cp:coreProperties>
</file>